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71" r:id="rId4"/>
    <p:sldId id="258" r:id="rId5"/>
    <p:sldId id="259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72" r:id="rId14"/>
    <p:sldId id="267" r:id="rId15"/>
    <p:sldId id="268" r:id="rId16"/>
    <p:sldId id="269" r:id="rId17"/>
    <p:sldId id="270" r:id="rId1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4EED8-A4D0-41D6-8CE2-FBA4BD55EF1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CEE9DD-C693-4B8A-BE87-7F6F59978A39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Существуют три основных вида обращения:</a:t>
          </a:r>
          <a:endParaRPr lang="ru-RU" dirty="0"/>
        </a:p>
      </dgm:t>
    </dgm:pt>
    <dgm:pt modelId="{99BC53F1-F41A-46D9-B0CF-DEBC66261476}" type="parTrans" cxnId="{B0405EE6-DB51-4938-A051-4BCC1EC6B0A1}">
      <dgm:prSet/>
      <dgm:spPr/>
      <dgm:t>
        <a:bodyPr/>
        <a:lstStyle/>
        <a:p>
          <a:endParaRPr lang="ru-RU"/>
        </a:p>
      </dgm:t>
    </dgm:pt>
    <dgm:pt modelId="{97833610-0F52-446A-B0CF-BD3CE0C5783A}" type="sibTrans" cxnId="{B0405EE6-DB51-4938-A051-4BCC1EC6B0A1}">
      <dgm:prSet/>
      <dgm:spPr/>
      <dgm:t>
        <a:bodyPr/>
        <a:lstStyle/>
        <a:p>
          <a:endParaRPr lang="ru-RU"/>
        </a:p>
      </dgm:t>
    </dgm:pt>
    <dgm:pt modelId="{3ADA14C9-EEDA-47CA-81AA-AAB6886A686F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предложение</a:t>
          </a:r>
          <a:endParaRPr lang="ru-RU" dirty="0"/>
        </a:p>
      </dgm:t>
    </dgm:pt>
    <dgm:pt modelId="{0A48B479-978C-4449-9BEA-563171196113}" type="parTrans" cxnId="{22556F5E-03D7-4A2C-90DA-1D681D41DA68}">
      <dgm:prSet/>
      <dgm:spPr/>
      <dgm:t>
        <a:bodyPr/>
        <a:lstStyle/>
        <a:p>
          <a:endParaRPr lang="ru-RU"/>
        </a:p>
      </dgm:t>
    </dgm:pt>
    <dgm:pt modelId="{FFE23D31-A61E-4728-B126-AB50A000F6E0}" type="sibTrans" cxnId="{22556F5E-03D7-4A2C-90DA-1D681D41DA68}">
      <dgm:prSet/>
      <dgm:spPr/>
      <dgm:t>
        <a:bodyPr/>
        <a:lstStyle/>
        <a:p>
          <a:endParaRPr lang="ru-RU"/>
        </a:p>
      </dgm:t>
    </dgm:pt>
    <dgm:pt modelId="{4F66D333-D2CD-48B9-84F1-AD9AB6440F2D}">
      <dgm:prSet phldrT="[Текст]"/>
      <dgm:spPr>
        <a:solidFill>
          <a:srgbClr val="7030A0"/>
        </a:solidFill>
      </dgm:spPr>
      <dgm:t>
        <a:bodyPr/>
        <a:lstStyle/>
        <a:p>
          <a:r>
            <a:rPr lang="ru-RU" dirty="0" smtClean="0"/>
            <a:t>заявление</a:t>
          </a:r>
          <a:endParaRPr lang="ru-RU" dirty="0"/>
        </a:p>
      </dgm:t>
    </dgm:pt>
    <dgm:pt modelId="{7862C421-26E3-46A5-93DF-17B0D4D11D0B}" type="parTrans" cxnId="{23D1D580-13F7-4D82-A324-E2B9AA85B268}">
      <dgm:prSet/>
      <dgm:spPr/>
      <dgm:t>
        <a:bodyPr/>
        <a:lstStyle/>
        <a:p>
          <a:endParaRPr lang="ru-RU"/>
        </a:p>
      </dgm:t>
    </dgm:pt>
    <dgm:pt modelId="{76526079-9ABC-4FC6-BAB9-33D7B5AF069F}" type="sibTrans" cxnId="{23D1D580-13F7-4D82-A324-E2B9AA85B268}">
      <dgm:prSet/>
      <dgm:spPr/>
      <dgm:t>
        <a:bodyPr/>
        <a:lstStyle/>
        <a:p>
          <a:endParaRPr lang="ru-RU"/>
        </a:p>
      </dgm:t>
    </dgm:pt>
    <dgm:pt modelId="{222D7FA8-1F7A-42A6-BB12-1483200A16A2}">
      <dgm:prSet phldrT="[Текст]"/>
      <dgm:spPr>
        <a:solidFill>
          <a:srgbClr val="7030A0"/>
        </a:solidFill>
      </dgm:spPr>
      <dgm:t>
        <a:bodyPr/>
        <a:lstStyle/>
        <a:p>
          <a:pPr marL="0" indent="0">
            <a:buNone/>
          </a:pPr>
          <a:endParaRPr lang="ru-RU" dirty="0" smtClean="0"/>
        </a:p>
        <a:p>
          <a:pPr marL="0" indent="0">
            <a:buNone/>
          </a:pPr>
          <a:endParaRPr lang="ru-RU" dirty="0" smtClean="0"/>
        </a:p>
        <a:p>
          <a:pPr marL="0" indent="0">
            <a:buNone/>
          </a:pPr>
          <a:r>
            <a:rPr lang="ru-RU" dirty="0" smtClean="0"/>
            <a:t>жалоба.</a:t>
          </a:r>
        </a:p>
        <a:p>
          <a:endParaRPr lang="ru-RU" dirty="0" smtClean="0"/>
        </a:p>
        <a:p>
          <a:endParaRPr lang="ru-RU" dirty="0"/>
        </a:p>
      </dgm:t>
    </dgm:pt>
    <dgm:pt modelId="{D668D247-2396-4D51-9990-F569D716F013}" type="parTrans" cxnId="{93FE3D40-2C67-4202-8ADE-ACAA98974E52}">
      <dgm:prSet/>
      <dgm:spPr/>
      <dgm:t>
        <a:bodyPr/>
        <a:lstStyle/>
        <a:p>
          <a:endParaRPr lang="ru-RU"/>
        </a:p>
      </dgm:t>
    </dgm:pt>
    <dgm:pt modelId="{D0FDCB7C-537C-4FB2-8588-8959149C5CC2}" type="sibTrans" cxnId="{93FE3D40-2C67-4202-8ADE-ACAA98974E52}">
      <dgm:prSet/>
      <dgm:spPr/>
      <dgm:t>
        <a:bodyPr/>
        <a:lstStyle/>
        <a:p>
          <a:endParaRPr lang="ru-RU"/>
        </a:p>
      </dgm:t>
    </dgm:pt>
    <dgm:pt modelId="{8182A627-15CA-40FB-8C65-2F52CAF1D107}" type="pres">
      <dgm:prSet presAssocID="{39E4EED8-A4D0-41D6-8CE2-FBA4BD55EF12}" presName="composite" presStyleCnt="0">
        <dgm:presLayoutVars>
          <dgm:chMax val="1"/>
          <dgm:dir/>
          <dgm:resizeHandles val="exact"/>
        </dgm:presLayoutVars>
      </dgm:prSet>
      <dgm:spPr/>
    </dgm:pt>
    <dgm:pt modelId="{3D251058-C52D-4B66-9E2B-55B9B4720F1F}" type="pres">
      <dgm:prSet presAssocID="{92CEE9DD-C693-4B8A-BE87-7F6F59978A39}" presName="roof" presStyleLbl="dkBgShp" presStyleIdx="0" presStyleCnt="2" custLinFactY="-18123" custLinFactNeighborX="1181" custLinFactNeighborY="-100000"/>
      <dgm:spPr/>
    </dgm:pt>
    <dgm:pt modelId="{321AAD88-66F1-437C-9625-AE136DF9C940}" type="pres">
      <dgm:prSet presAssocID="{92CEE9DD-C693-4B8A-BE87-7F6F59978A39}" presName="pillars" presStyleCnt="0"/>
      <dgm:spPr/>
    </dgm:pt>
    <dgm:pt modelId="{B7BD5A63-C02C-48AD-AA2C-3F27BA5B5CD7}" type="pres">
      <dgm:prSet presAssocID="{92CEE9DD-C693-4B8A-BE87-7F6F59978A39}" presName="pillar1" presStyleLbl="node1" presStyleIdx="0" presStyleCnt="3">
        <dgm:presLayoutVars>
          <dgm:bulletEnabled val="1"/>
        </dgm:presLayoutVars>
      </dgm:prSet>
      <dgm:spPr/>
    </dgm:pt>
    <dgm:pt modelId="{884A94DA-372C-4B6F-A5A9-0AB0D5FA9CB8}" type="pres">
      <dgm:prSet presAssocID="{4F66D333-D2CD-48B9-84F1-AD9AB6440F2D}" presName="pillarX" presStyleLbl="node1" presStyleIdx="1" presStyleCnt="3">
        <dgm:presLayoutVars>
          <dgm:bulletEnabled val="1"/>
        </dgm:presLayoutVars>
      </dgm:prSet>
      <dgm:spPr/>
    </dgm:pt>
    <dgm:pt modelId="{73935338-76E4-4D63-8070-0A7F217F5FCB}" type="pres">
      <dgm:prSet presAssocID="{222D7FA8-1F7A-42A6-BB12-1483200A16A2}" presName="pillarX" presStyleLbl="node1" presStyleIdx="2" presStyleCnt="3">
        <dgm:presLayoutVars>
          <dgm:bulletEnabled val="1"/>
        </dgm:presLayoutVars>
      </dgm:prSet>
      <dgm:spPr/>
    </dgm:pt>
    <dgm:pt modelId="{2F5ED81F-4BAF-4DC1-884D-28E9C3912E97}" type="pres">
      <dgm:prSet presAssocID="{92CEE9DD-C693-4B8A-BE87-7F6F59978A39}" presName="base" presStyleLbl="dkBgShp" presStyleIdx="1" presStyleCnt="2"/>
      <dgm:spPr>
        <a:solidFill>
          <a:srgbClr val="7030A0"/>
        </a:solidFill>
      </dgm:spPr>
    </dgm:pt>
  </dgm:ptLst>
  <dgm:cxnLst>
    <dgm:cxn modelId="{D5ED8A11-B1AA-453E-897E-67EC635D12EA}" type="presOf" srcId="{4F66D333-D2CD-48B9-84F1-AD9AB6440F2D}" destId="{884A94DA-372C-4B6F-A5A9-0AB0D5FA9CB8}" srcOrd="0" destOrd="0" presId="urn:microsoft.com/office/officeart/2005/8/layout/hList3"/>
    <dgm:cxn modelId="{23D1D580-13F7-4D82-A324-E2B9AA85B268}" srcId="{92CEE9DD-C693-4B8A-BE87-7F6F59978A39}" destId="{4F66D333-D2CD-48B9-84F1-AD9AB6440F2D}" srcOrd="1" destOrd="0" parTransId="{7862C421-26E3-46A5-93DF-17B0D4D11D0B}" sibTransId="{76526079-9ABC-4FC6-BAB9-33D7B5AF069F}"/>
    <dgm:cxn modelId="{93FE3D40-2C67-4202-8ADE-ACAA98974E52}" srcId="{92CEE9DD-C693-4B8A-BE87-7F6F59978A39}" destId="{222D7FA8-1F7A-42A6-BB12-1483200A16A2}" srcOrd="2" destOrd="0" parTransId="{D668D247-2396-4D51-9990-F569D716F013}" sibTransId="{D0FDCB7C-537C-4FB2-8588-8959149C5CC2}"/>
    <dgm:cxn modelId="{4E44F9C3-D69E-4643-BA44-CA5B0EAB435D}" type="presOf" srcId="{92CEE9DD-C693-4B8A-BE87-7F6F59978A39}" destId="{3D251058-C52D-4B66-9E2B-55B9B4720F1F}" srcOrd="0" destOrd="0" presId="urn:microsoft.com/office/officeart/2005/8/layout/hList3"/>
    <dgm:cxn modelId="{B0405EE6-DB51-4938-A051-4BCC1EC6B0A1}" srcId="{39E4EED8-A4D0-41D6-8CE2-FBA4BD55EF12}" destId="{92CEE9DD-C693-4B8A-BE87-7F6F59978A39}" srcOrd="0" destOrd="0" parTransId="{99BC53F1-F41A-46D9-B0CF-DEBC66261476}" sibTransId="{97833610-0F52-446A-B0CF-BD3CE0C5783A}"/>
    <dgm:cxn modelId="{85FBA5CA-D33A-4B8A-87C0-C8D9E6CE0F86}" type="presOf" srcId="{222D7FA8-1F7A-42A6-BB12-1483200A16A2}" destId="{73935338-76E4-4D63-8070-0A7F217F5FCB}" srcOrd="0" destOrd="0" presId="urn:microsoft.com/office/officeart/2005/8/layout/hList3"/>
    <dgm:cxn modelId="{5979B67E-F1BE-44E0-BC50-816B7AA5F033}" type="presOf" srcId="{3ADA14C9-EEDA-47CA-81AA-AAB6886A686F}" destId="{B7BD5A63-C02C-48AD-AA2C-3F27BA5B5CD7}" srcOrd="0" destOrd="0" presId="urn:microsoft.com/office/officeart/2005/8/layout/hList3"/>
    <dgm:cxn modelId="{22556F5E-03D7-4A2C-90DA-1D681D41DA68}" srcId="{92CEE9DD-C693-4B8A-BE87-7F6F59978A39}" destId="{3ADA14C9-EEDA-47CA-81AA-AAB6886A686F}" srcOrd="0" destOrd="0" parTransId="{0A48B479-978C-4449-9BEA-563171196113}" sibTransId="{FFE23D31-A61E-4728-B126-AB50A000F6E0}"/>
    <dgm:cxn modelId="{BA7AA076-0F5B-47A0-85A1-76D9CE910201}" type="presOf" srcId="{39E4EED8-A4D0-41D6-8CE2-FBA4BD55EF12}" destId="{8182A627-15CA-40FB-8C65-2F52CAF1D107}" srcOrd="0" destOrd="0" presId="urn:microsoft.com/office/officeart/2005/8/layout/hList3"/>
    <dgm:cxn modelId="{6B974F6A-2EB1-4198-B9D7-5DBCDB4C22D7}" type="presParOf" srcId="{8182A627-15CA-40FB-8C65-2F52CAF1D107}" destId="{3D251058-C52D-4B66-9E2B-55B9B4720F1F}" srcOrd="0" destOrd="0" presId="urn:microsoft.com/office/officeart/2005/8/layout/hList3"/>
    <dgm:cxn modelId="{C6A3F8EC-96BC-436D-9D16-1EB40693B932}" type="presParOf" srcId="{8182A627-15CA-40FB-8C65-2F52CAF1D107}" destId="{321AAD88-66F1-437C-9625-AE136DF9C940}" srcOrd="1" destOrd="0" presId="urn:microsoft.com/office/officeart/2005/8/layout/hList3"/>
    <dgm:cxn modelId="{F9B7C349-3584-4E91-9F42-55669C38D261}" type="presParOf" srcId="{321AAD88-66F1-437C-9625-AE136DF9C940}" destId="{B7BD5A63-C02C-48AD-AA2C-3F27BA5B5CD7}" srcOrd="0" destOrd="0" presId="urn:microsoft.com/office/officeart/2005/8/layout/hList3"/>
    <dgm:cxn modelId="{9053FC22-D204-4FE5-88D4-AB4840297AFA}" type="presParOf" srcId="{321AAD88-66F1-437C-9625-AE136DF9C940}" destId="{884A94DA-372C-4B6F-A5A9-0AB0D5FA9CB8}" srcOrd="1" destOrd="0" presId="urn:microsoft.com/office/officeart/2005/8/layout/hList3"/>
    <dgm:cxn modelId="{BE2BE62C-3EBE-41E4-8769-E692753565B0}" type="presParOf" srcId="{321AAD88-66F1-437C-9625-AE136DF9C940}" destId="{73935338-76E4-4D63-8070-0A7F217F5FCB}" srcOrd="2" destOrd="0" presId="urn:microsoft.com/office/officeart/2005/8/layout/hList3"/>
    <dgm:cxn modelId="{110346F1-517A-4B1B-A191-2B92B7C6BDA8}" type="presParOf" srcId="{8182A627-15CA-40FB-8C65-2F52CAF1D107}" destId="{2F5ED81F-4BAF-4DC1-884D-28E9C3912E9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51058-C52D-4B66-9E2B-55B9B4720F1F}">
      <dsp:nvSpPr>
        <dsp:cNvPr id="0" name=""/>
        <dsp:cNvSpPr/>
      </dsp:nvSpPr>
      <dsp:spPr>
        <a:xfrm>
          <a:off x="0" y="0"/>
          <a:ext cx="8568952" cy="1684987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smtClean="0"/>
            <a:t>Существуют три основных вида обращения:</a:t>
          </a:r>
          <a:endParaRPr lang="ru-RU" sz="4700" kern="1200" dirty="0"/>
        </a:p>
      </dsp:txBody>
      <dsp:txXfrm>
        <a:off x="0" y="0"/>
        <a:ext cx="8568952" cy="1684987"/>
      </dsp:txXfrm>
    </dsp:sp>
    <dsp:sp modelId="{B7BD5A63-C02C-48AD-AA2C-3F27BA5B5CD7}">
      <dsp:nvSpPr>
        <dsp:cNvPr id="0" name=""/>
        <dsp:cNvSpPr/>
      </dsp:nvSpPr>
      <dsp:spPr>
        <a:xfrm>
          <a:off x="4184" y="1684987"/>
          <a:ext cx="2853527" cy="3538473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предложение</a:t>
          </a:r>
          <a:endParaRPr lang="ru-RU" sz="3400" kern="1200" dirty="0"/>
        </a:p>
      </dsp:txBody>
      <dsp:txXfrm>
        <a:off x="4184" y="1684987"/>
        <a:ext cx="2853527" cy="3538473"/>
      </dsp:txXfrm>
    </dsp:sp>
    <dsp:sp modelId="{884A94DA-372C-4B6F-A5A9-0AB0D5FA9CB8}">
      <dsp:nvSpPr>
        <dsp:cNvPr id="0" name=""/>
        <dsp:cNvSpPr/>
      </dsp:nvSpPr>
      <dsp:spPr>
        <a:xfrm>
          <a:off x="2857712" y="1684987"/>
          <a:ext cx="2853527" cy="3538473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заявление</a:t>
          </a:r>
          <a:endParaRPr lang="ru-RU" sz="3400" kern="1200" dirty="0"/>
        </a:p>
      </dsp:txBody>
      <dsp:txXfrm>
        <a:off x="2857712" y="1684987"/>
        <a:ext cx="2853527" cy="3538473"/>
      </dsp:txXfrm>
    </dsp:sp>
    <dsp:sp modelId="{73935338-76E4-4D63-8070-0A7F217F5FCB}">
      <dsp:nvSpPr>
        <dsp:cNvPr id="0" name=""/>
        <dsp:cNvSpPr/>
      </dsp:nvSpPr>
      <dsp:spPr>
        <a:xfrm>
          <a:off x="5711239" y="1684987"/>
          <a:ext cx="2853527" cy="3538473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 smtClean="0"/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kern="1200" dirty="0" smtClean="0"/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 smtClean="0"/>
            <a:t>жалоба.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 smtClean="0"/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>
        <a:off x="5711239" y="1684987"/>
        <a:ext cx="2853527" cy="3538473"/>
      </dsp:txXfrm>
    </dsp:sp>
    <dsp:sp modelId="{2F5ED81F-4BAF-4DC1-884D-28E9C3912E97}">
      <dsp:nvSpPr>
        <dsp:cNvPr id="0" name=""/>
        <dsp:cNvSpPr/>
      </dsp:nvSpPr>
      <dsp:spPr>
        <a:xfrm>
          <a:off x="0" y="5223460"/>
          <a:ext cx="8568952" cy="393163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3B03-59C2-416C-8B11-97A3D570AD79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ADF76-1C3B-4857-80AD-96FFA4BB2D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36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60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67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1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3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4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01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22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79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4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9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09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87D6-FA3E-415B-9E3A-ABABA53E0934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5BA4C-5B1A-4EA2-ACB6-04073FE8F4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0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237626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Тема </a:t>
            </a:r>
            <a:r>
              <a:rPr lang="ru-RU" sz="3600" b="1" dirty="0"/>
              <a:t>6</a:t>
            </a:r>
            <a:r>
              <a:rPr lang="ru-RU" sz="3600" dirty="0" smtClean="0"/>
              <a:t>. </a:t>
            </a:r>
            <a:r>
              <a:rPr lang="ru-RU" sz="3600" dirty="0"/>
              <a:t>ДЕЛОПРОИЗВОДСТВО ПО ПИСЬМЕННЫМ И УСТНЫМ ОБРАЩЕНИЯМ ГРАЖДАН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916832"/>
            <a:ext cx="8280920" cy="3240360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 </a:t>
            </a:r>
          </a:p>
          <a:p>
            <a:pPr marL="514350" indent="-514350">
              <a:buAutoNum type="arabicPeriod"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45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i="1" u="sng" dirty="0"/>
              <a:t>Регистрационный индекс предложения, заявления или жалобы</a:t>
            </a:r>
            <a:r>
              <a:rPr lang="ru-RU" dirty="0"/>
              <a:t> слагается из начальной буквы фамилии автора и порядкового номера поступившего документа (например, А-503, К-410).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Он </a:t>
            </a:r>
            <a:r>
              <a:rPr lang="ru-RU" dirty="0"/>
              <a:t>может быть дополнен другими обозначениями, необходимыми для систематизации, поиска, анализа и сохранности предложений, заявлений и жалоб граждан, например, буквами</a:t>
            </a:r>
            <a:r>
              <a:rPr lang="ru-RU" b="1" dirty="0"/>
              <a:t> П</a:t>
            </a:r>
            <a:r>
              <a:rPr lang="ru-RU" dirty="0"/>
              <a:t> (предложение), </a:t>
            </a:r>
            <a:r>
              <a:rPr lang="ru-RU" b="1" dirty="0"/>
              <a:t>З </a:t>
            </a:r>
            <a:r>
              <a:rPr lang="ru-RU" dirty="0"/>
              <a:t>(заявление) и </a:t>
            </a:r>
            <a:r>
              <a:rPr lang="ru-RU" b="1" dirty="0"/>
              <a:t>Ж </a:t>
            </a:r>
            <a:r>
              <a:rPr lang="ru-RU" dirty="0"/>
              <a:t>(жалоба).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577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Повторным предложениям, заявлениям и жалобам присваивается очередной регистрационный индекс (он указывается в графе «Дата, индекс поступления» регистрационно-контрольной карточки), а в графе «Предыдущие обращения от ______ N ________» указывается регистрационный индекс первого предложения, заявления, жалобы.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/>
              <a:t>правом верхнем углу повторных предложений, заявлений и жалоб, а также на регистрационно-контрольной карточке делается пометка «Повторно». К этим документам подбирается вся предшествующая переписка.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752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Предложения, заявления и жалобы граждан считаются разрешенными, если рассмотрены все поставленные в нем вопросы, по ним приняты необходимые меры и даны исчерпывающие ответы заявителям в соответствии с действующим законодательством.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318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712968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1044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sz="3000" dirty="0" smtClean="0"/>
          </a:p>
          <a:p>
            <a:pPr marL="0" indent="0" algn="just">
              <a:buNone/>
            </a:pPr>
            <a:r>
              <a:rPr lang="ru-RU" sz="3000" dirty="0" smtClean="0"/>
              <a:t>Индекс </a:t>
            </a:r>
            <a:r>
              <a:rPr lang="ru-RU" sz="3000" dirty="0"/>
              <a:t>ответа состоит из регистрационного индекса и номера дела (по номенклатуре), в которое будет помещена переписка по данному заявлению, предложению или жалобе. Например, А-231/05-24.</a:t>
            </a:r>
          </a:p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7776864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9259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Предложения, заявления и жалобы граждан, на которые даются промежуточные ответы, с контроля не снимаются. </a:t>
            </a:r>
            <a:endParaRPr lang="ru-RU" dirty="0" smtClean="0"/>
          </a:p>
          <a:p>
            <a:pPr marL="0" indent="0" algn="just">
              <a:buNone/>
            </a:pPr>
            <a:r>
              <a:rPr lang="ru-RU" i="1" u="sng" dirty="0" smtClean="0"/>
              <a:t>Промежуточным</a:t>
            </a:r>
            <a:r>
              <a:rPr lang="ru-RU" dirty="0" smtClean="0"/>
              <a:t> </a:t>
            </a:r>
            <a:r>
              <a:rPr lang="ru-RU" dirty="0"/>
              <a:t>следует считать ответ, который не исчерпывает существо вопроса, поставленного в предложении, заявлении или жалобе, а лишь информирует автора о ходе рассмотрения и решения заявления, предложения или жалобы.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5659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государственных органах, на предприятиях, в учреждениях и организациях систематически осуществляются анализ и обобщение </a:t>
            </a:r>
            <a:r>
              <a:rPr lang="ru-RU" dirty="0" smtClean="0"/>
              <a:t>предложений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7246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Дела, содержащие предложения, заявления, жалобы граждан и все относящиеся к ним материалы, формируются централизованно должностным лицом, ведущим делопроизводство по предложениям, заявлениям и жалобам граждан. Это же лицо формирует картотеки регистрационно-контрольных карт. Формирование и хранение дел у исполнителей </a:t>
            </a:r>
            <a:r>
              <a:rPr lang="ru-RU" i="1" dirty="0"/>
              <a:t>з а п р е щ а ю т с 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55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45760526"/>
              </p:ext>
            </p:extLst>
          </p:nvPr>
        </p:nvGraphicFramePr>
        <p:xfrm>
          <a:off x="323528" y="692696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9908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8497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4995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ПРЕДЛОЖЕНИЕ</a:t>
            </a:r>
            <a:r>
              <a:rPr lang="ru-RU" dirty="0"/>
              <a:t> – вид обращения, цель которого, во-первых, обратить внимание на необходимость совершенствования работы тех или иных государственных органов, предприятий, учреждений или общественных организаций, а во-вторых, рекомендовать конкретные пути и способы решения поставленных </a:t>
            </a:r>
            <a:r>
              <a:rPr lang="ru-RU" dirty="0" smtClean="0"/>
              <a:t>задач.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886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ЗАЯВЛЕНИЕ </a:t>
            </a:r>
            <a:r>
              <a:rPr lang="ru-RU" dirty="0"/>
              <a:t>– вид обращения, направленный на реализацию предоставленных законом субъективных прав и интересов граждан. </a:t>
            </a:r>
            <a:endParaRPr lang="ru-RU" dirty="0" smtClean="0"/>
          </a:p>
          <a:p>
            <a:pPr algn="just"/>
            <a:endParaRPr lang="ru-RU" dirty="0"/>
          </a:p>
          <a:p>
            <a:pPr marL="0" indent="0" algn="just">
              <a:buNone/>
            </a:pPr>
            <a:r>
              <a:rPr lang="ru-RU" b="1" dirty="0"/>
              <a:t>ЖАЛОБА</a:t>
            </a:r>
            <a:r>
              <a:rPr lang="ru-RU" dirty="0"/>
              <a:t> – вид обращения, в котором идет речь о нарушении субъективных прав и охраняемых законом интересов граждан.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3363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Во многих случаях предложения, заявления, жалобы выступают в чистом виде, т.е. в самом содержании имеются признаки обращения только одного определенного вида.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44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Делопроизводство по предложениям, заявлениям и жалобам граждан ведется отдельно от других видов делопроизводства (административного, кадрового и т.д.) специально назначенным должностным лицом.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828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5446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/>
              <a:t>Все предложения, заявления и жалобы граждан принимаются, учитываются и централизованно регистрируются в день поступления. Это же относится к предложениям, заявлениям и жалобам, поданным при личном приеме</a:t>
            </a:r>
            <a:r>
              <a:rPr lang="ru-RU" sz="3600" dirty="0" smtClean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715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Регистрация осуществляется на </a:t>
            </a:r>
            <a:r>
              <a:rPr lang="ru-RU" i="1" u="sng" dirty="0"/>
              <a:t>регистрационно-контрольных карточках</a:t>
            </a:r>
            <a:r>
              <a:rPr lang="ru-RU" dirty="0"/>
              <a:t>, заполняется аннотационный лист. 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32"/>
            <a:ext cx="8424936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48610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517</Words>
  <Application>Microsoft Office PowerPoint</Application>
  <PresentationFormat>Экран (4:3)</PresentationFormat>
  <Paragraphs>36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Тема 6. ДЕЛОПРОИЗВОДСТВО ПО ПИСЬМЕННЫМ И УСТНЫМ ОБРАЩЕНИЯМ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переписка</dc:title>
  <dc:creator>Menedgment</dc:creator>
  <cp:lastModifiedBy>инна</cp:lastModifiedBy>
  <cp:revision>27</cp:revision>
  <cp:lastPrinted>2012-03-12T07:14:40Z</cp:lastPrinted>
  <dcterms:created xsi:type="dcterms:W3CDTF">2012-03-12T05:24:44Z</dcterms:created>
  <dcterms:modified xsi:type="dcterms:W3CDTF">2021-11-11T08:56:39Z</dcterms:modified>
</cp:coreProperties>
</file>